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4"/>
  </p:notesMasterIdLst>
  <p:sldIdLst>
    <p:sldId id="342" r:id="rId5"/>
    <p:sldId id="359" r:id="rId6"/>
    <p:sldId id="354" r:id="rId7"/>
    <p:sldId id="351" r:id="rId8"/>
    <p:sldId id="348" r:id="rId9"/>
    <p:sldId id="358" r:id="rId10"/>
    <p:sldId id="356" r:id="rId11"/>
    <p:sldId id="350" r:id="rId12"/>
    <p:sldId id="360"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4383" autoAdjust="0"/>
  </p:normalViewPr>
  <p:slideViewPr>
    <p:cSldViewPr snapToGrid="0" snapToObjects="1" showGuides="1">
      <p:cViewPr varScale="1">
        <p:scale>
          <a:sx n="93" d="100"/>
          <a:sy n="93" d="100"/>
        </p:scale>
        <p:origin x="1272" y="9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hdphoto1.wdp>
</file>

<file path=ppt/media/image1.png>
</file>

<file path=ppt/media/image2.png>
</file>

<file path=ppt/media/image3.jpg>
</file>

<file path=ppt/media/image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12/12/2023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ADBAC7"/>
                </a:solidFill>
                <a:effectLst/>
                <a:latin typeface="-apple-system"/>
              </a:rPr>
              <a:t>Exploring  food preparation time</a:t>
            </a:r>
          </a:p>
          <a:p>
            <a:r>
              <a:rPr lang="en-US" b="0" i="0" dirty="0">
                <a:solidFill>
                  <a:srgbClr val="ADBAC7"/>
                </a:solidFill>
                <a:effectLst/>
                <a:latin typeface="-apple-system"/>
              </a:rPr>
              <a:t>Quantifying the unrated orders</a:t>
            </a:r>
          </a:p>
          <a:p>
            <a:r>
              <a:rPr lang="en-US" b="0" i="0" dirty="0">
                <a:solidFill>
                  <a:srgbClr val="ADBAC7"/>
                </a:solidFill>
                <a:effectLst/>
                <a:latin typeface="-apple-system"/>
              </a:rPr>
              <a:t>Knowing what are the top 5 restaurants with the most orders</a:t>
            </a:r>
          </a:p>
          <a:p>
            <a:r>
              <a:rPr lang="en-US" b="0" i="0" dirty="0">
                <a:solidFill>
                  <a:srgbClr val="ADBAC7"/>
                </a:solidFill>
                <a:effectLst/>
                <a:latin typeface="-apple-system"/>
              </a:rPr>
              <a:t>Identifying the most popular cuisine</a:t>
            </a:r>
          </a:p>
          <a:p>
            <a:r>
              <a:rPr lang="en-US" b="0" i="0">
                <a:solidFill>
                  <a:srgbClr val="ADBAC7"/>
                </a:solidFill>
                <a:effectLst/>
                <a:latin typeface="-apple-system"/>
              </a:rPr>
              <a:t>Knowing the average delivery time</a:t>
            </a:r>
            <a:endParaRPr lang="en-US"/>
          </a:p>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4</a:t>
            </a:fld>
            <a:endParaRPr lang="en-US" dirty="0"/>
          </a:p>
        </p:txBody>
      </p:sp>
    </p:spTree>
    <p:extLst>
      <p:ext uri="{BB962C8B-B14F-4D97-AF65-F5344CB8AC3E}">
        <p14:creationId xmlns:p14="http://schemas.microsoft.com/office/powerpoint/2010/main" val="119096876"/>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en-US"/>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61666230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en-US"/>
              <a:t>Click to edit Master title style</a:t>
            </a:r>
            <a:endParaRPr lang="en-US" dirty="0"/>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en-US"/>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en-US"/>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en-US"/>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039030480"/>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en-US"/>
              <a:t>Click to edit Master title style</a:t>
            </a:r>
            <a:endParaRPr lang="en-US" dirty="0"/>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5459184"/>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60419179"/>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740746198"/>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en-US"/>
              <a:t>Click to edit Master title style</a:t>
            </a:r>
            <a:endParaRPr lang="en-US" dirty="0"/>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2205291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en-US"/>
              <a:t>Click to edit Master title style</a:t>
            </a:r>
            <a:endParaRPr lang="en-US" dirty="0"/>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r>
              <a:rPr lang="en-US"/>
              <a:t>Click icon to add picture</a:t>
            </a:r>
            <a:endParaRPr lang="en-US" dirty="0"/>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881222712"/>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en-US"/>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23782607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www.kaggle.com/datasets/tasnimniger/foodhub-data"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hyperlink" Target="file:///D:\Documents\WIT%20Master\Data%20Foundation\Final%20Project\Data%20Science%20Foundation%20Project%20by%20GLW%20&amp;%20OK\Data%20Science%20Foundation%20Project%20by%20GLW%20&amp;%20OK.html" TargetMode="Externa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p:txBody>
          <a:bodyPr/>
          <a:lstStyle/>
          <a:p>
            <a:r>
              <a:rPr lang="en-US" dirty="0" err="1"/>
              <a:t>FoodHub</a:t>
            </a:r>
            <a:r>
              <a:rPr lang="en-US" dirty="0"/>
              <a:t> Data Analysis</a:t>
            </a:r>
          </a:p>
        </p:txBody>
      </p:sp>
      <p:sp>
        <p:nvSpPr>
          <p:cNvPr id="3" name="Text Placeholder 2">
            <a:extLst>
              <a:ext uri="{FF2B5EF4-FFF2-40B4-BE49-F238E27FC236}">
                <a16:creationId xmlns:a16="http://schemas.microsoft.com/office/drawing/2014/main" id="{B8DDCA66-AFF2-6563-D886-02501959F735}"/>
              </a:ext>
            </a:extLst>
          </p:cNvPr>
          <p:cNvSpPr>
            <a:spLocks noGrp="1"/>
          </p:cNvSpPr>
          <p:nvPr>
            <p:ph type="body" sz="quarter" idx="10"/>
          </p:nvPr>
        </p:nvSpPr>
        <p:spPr/>
        <p:txBody>
          <a:bodyPr/>
          <a:lstStyle/>
          <a:p>
            <a:r>
              <a:rPr lang="en-US" dirty="0"/>
              <a:t>Gemima Lydie Wembalonge</a:t>
            </a:r>
          </a:p>
        </p:txBody>
      </p:sp>
    </p:spTree>
    <p:extLst>
      <p:ext uri="{BB962C8B-B14F-4D97-AF65-F5344CB8AC3E}">
        <p14:creationId xmlns:p14="http://schemas.microsoft.com/office/powerpoint/2010/main" val="249803146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t>Introduction</a:t>
            </a:r>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03661" y="2751690"/>
            <a:ext cx="6888665" cy="2241805"/>
          </a:xfrm>
        </p:spPr>
        <p:txBody>
          <a:bodyPr/>
          <a:lstStyle/>
          <a:p>
            <a:pPr algn="l">
              <a:buFont typeface="Arial" panose="020B0604020202020204" pitchFamily="34" charset="0"/>
              <a:buChar char="•"/>
            </a:pPr>
            <a:r>
              <a:rPr lang="en-US" b="0" i="0" dirty="0" err="1">
                <a:solidFill>
                  <a:srgbClr val="D1D5DB"/>
                </a:solidFill>
                <a:effectLst/>
                <a:latin typeface="Söhne"/>
              </a:rPr>
              <a:t>FoodHub</a:t>
            </a:r>
            <a:r>
              <a:rPr lang="en-US" b="0" i="0" dirty="0">
                <a:solidFill>
                  <a:srgbClr val="D1D5DB"/>
                </a:solidFill>
                <a:effectLst/>
                <a:latin typeface="Söhne"/>
              </a:rPr>
              <a:t> is at the forefront, connecting customers with their favorite restaurants. Our project dives into the data from countless food orders, aiming to uncover insights into customer behavior, restaurant preferences, and overall business dynamics. Join us as we explore the story behind the numbers, contributing to the enhanced customer experience and strategic growth of </a:t>
            </a:r>
            <a:r>
              <a:rPr lang="en-US" b="0" i="0" dirty="0" err="1">
                <a:solidFill>
                  <a:srgbClr val="D1D5DB"/>
                </a:solidFill>
                <a:effectLst/>
                <a:latin typeface="Söhne"/>
              </a:rPr>
              <a:t>FoodHub</a:t>
            </a:r>
            <a:endParaRPr lang="en-US" dirty="0"/>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dirty="0"/>
              <a:t>Scientific findings</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2</a:t>
            </a:fld>
            <a:endParaRPr lang="en-US" dirty="0"/>
          </a:p>
        </p:txBody>
      </p:sp>
    </p:spTree>
    <p:extLst>
      <p:ext uri="{BB962C8B-B14F-4D97-AF65-F5344CB8AC3E}">
        <p14:creationId xmlns:p14="http://schemas.microsoft.com/office/powerpoint/2010/main" val="27620961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t>Dataset Overview</a:t>
            </a:r>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03661" y="2751690"/>
            <a:ext cx="6888665" cy="2241805"/>
          </a:xfrm>
        </p:spPr>
        <p:txBody>
          <a:bodyPr/>
          <a:lstStyle/>
          <a:p>
            <a:pPr algn="l">
              <a:buFont typeface="Arial" panose="020B0604020202020204" pitchFamily="34" charset="0"/>
              <a:buChar char="•"/>
            </a:pPr>
            <a:r>
              <a:rPr lang="en-US" b="0" i="0" dirty="0">
                <a:solidFill>
                  <a:srgbClr val="D1D5DB"/>
                </a:solidFill>
                <a:effectLst/>
                <a:latin typeface="Söhne"/>
              </a:rPr>
              <a:t>Source: Kaggle's "</a:t>
            </a:r>
            <a:r>
              <a:rPr lang="en-US" b="0" i="0" dirty="0" err="1">
                <a:solidFill>
                  <a:srgbClr val="D1D5DB"/>
                </a:solidFill>
                <a:effectLst/>
                <a:latin typeface="Söhne"/>
              </a:rPr>
              <a:t>FoodHub</a:t>
            </a:r>
            <a:r>
              <a:rPr lang="en-US" b="0" i="0" dirty="0">
                <a:solidFill>
                  <a:srgbClr val="D1D5DB"/>
                </a:solidFill>
                <a:effectLst/>
                <a:latin typeface="Söhne"/>
              </a:rPr>
              <a:t> Data" dataset</a:t>
            </a:r>
          </a:p>
          <a:p>
            <a:pPr algn="l">
              <a:buFont typeface="Arial" panose="020B0604020202020204" pitchFamily="34" charset="0"/>
              <a:buChar char="•"/>
            </a:pPr>
            <a:r>
              <a:rPr lang="en-US" b="0" i="0" dirty="0">
                <a:solidFill>
                  <a:srgbClr val="D1D5DB"/>
                </a:solidFill>
                <a:effectLst/>
                <a:latin typeface="Söhne"/>
              </a:rPr>
              <a:t>Link: </a:t>
            </a:r>
            <a:r>
              <a:rPr lang="en-US" b="0" i="0" u="none" strike="noStrike" dirty="0">
                <a:solidFill>
                  <a:srgbClr val="D1D5DB"/>
                </a:solidFill>
                <a:effectLst/>
                <a:latin typeface="Söhne"/>
                <a:hlinkClick r:id="rId2"/>
              </a:rPr>
              <a:t>Dataset Link</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Attributes: Customer details, restaurant names, cuisine types, order costs, and delivery times</a:t>
            </a:r>
          </a:p>
          <a:p>
            <a:pPr algn="l">
              <a:buFont typeface="Arial" panose="020B0604020202020204" pitchFamily="34" charset="0"/>
              <a:buChar char="•"/>
            </a:pPr>
            <a:r>
              <a:rPr lang="en-US" b="0" i="0" dirty="0">
                <a:solidFill>
                  <a:srgbClr val="D1D5DB"/>
                </a:solidFill>
                <a:effectLst/>
                <a:latin typeface="Söhne"/>
              </a:rPr>
              <a:t>Comprehensive view: Spans weekdays and weekends</a:t>
            </a:r>
          </a:p>
          <a:p>
            <a:endParaRPr lang="en-US" dirty="0"/>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dirty="0"/>
              <a:t>Scientific findings</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3</a:t>
            </a:fld>
            <a:endParaRPr lang="en-US" dirty="0"/>
          </a:p>
        </p:txBody>
      </p:sp>
    </p:spTree>
    <p:extLst>
      <p:ext uri="{BB962C8B-B14F-4D97-AF65-F5344CB8AC3E}">
        <p14:creationId xmlns:p14="http://schemas.microsoft.com/office/powerpoint/2010/main" val="22804349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b="1" i="0" dirty="0">
                <a:effectLst/>
                <a:latin typeface="Söhne"/>
              </a:rPr>
              <a:t>Research Questions and Purpose</a:t>
            </a:r>
            <a:endParaRPr lang="en-US" dirty="0"/>
          </a:p>
        </p:txBody>
      </p:sp>
      <p:sp>
        <p:nvSpPr>
          <p:cNvPr id="3" name="Text Placeholder 2">
            <a:extLst>
              <a:ext uri="{FF2B5EF4-FFF2-40B4-BE49-F238E27FC236}">
                <a16:creationId xmlns:a16="http://schemas.microsoft.com/office/drawing/2014/main" id="{B90F77A5-9A4F-1583-1DB9-95BA90866C29}"/>
              </a:ext>
            </a:extLst>
          </p:cNvPr>
          <p:cNvSpPr>
            <a:spLocks noGrp="1"/>
          </p:cNvSpPr>
          <p:nvPr>
            <p:ph type="body" sz="quarter" idx="28"/>
          </p:nvPr>
        </p:nvSpPr>
        <p:spPr>
          <a:xfrm>
            <a:off x="1003661" y="2992320"/>
            <a:ext cx="6888665" cy="2241805"/>
          </a:xfrm>
        </p:spPr>
        <p:txBody>
          <a:bodyPr/>
          <a:lstStyle/>
          <a:p>
            <a:pPr algn="l">
              <a:buFont typeface="Arial" panose="020B0604020202020204" pitchFamily="34" charset="0"/>
              <a:buChar char="•"/>
            </a:pPr>
            <a:r>
              <a:rPr lang="en-US" b="0" i="0" dirty="0">
                <a:solidFill>
                  <a:srgbClr val="D1D5DB"/>
                </a:solidFill>
                <a:effectLst/>
                <a:latin typeface="Söhne"/>
              </a:rPr>
              <a:t>Addressing key questions from the Data Science team at </a:t>
            </a:r>
            <a:r>
              <a:rPr lang="en-US" b="0" i="0" dirty="0" err="1">
                <a:solidFill>
                  <a:srgbClr val="D1D5DB"/>
                </a:solidFill>
                <a:effectLst/>
                <a:latin typeface="Söhne"/>
              </a:rPr>
              <a:t>FoodHub</a:t>
            </a:r>
            <a:r>
              <a:rPr lang="en-US" b="0" i="0" dirty="0">
                <a:solidFill>
                  <a:srgbClr val="D1D5DB"/>
                </a:solidFill>
                <a:effectLst/>
                <a:latin typeface="Söhne"/>
              </a:rPr>
              <a:t>:</a:t>
            </a:r>
          </a:p>
          <a:p>
            <a:pPr algn="l">
              <a:buFont typeface="Arial" panose="020B0604020202020204" pitchFamily="34" charset="0"/>
              <a:buChar char="•"/>
            </a:pPr>
            <a:r>
              <a:rPr lang="en-US" b="0" i="0" dirty="0">
                <a:solidFill>
                  <a:srgbClr val="D1D5DB"/>
                </a:solidFill>
                <a:effectLst/>
                <a:latin typeface="Söhne"/>
              </a:rPr>
              <a:t>Focus on understanding the demand for different restaurants</a:t>
            </a:r>
          </a:p>
          <a:p>
            <a:pPr algn="l">
              <a:buFont typeface="Arial" panose="020B0604020202020204" pitchFamily="34" charset="0"/>
              <a:buChar char="•"/>
            </a:pPr>
            <a:r>
              <a:rPr lang="en-US" b="0" i="0" dirty="0">
                <a:solidFill>
                  <a:srgbClr val="D1D5DB"/>
                </a:solidFill>
                <a:effectLst/>
                <a:latin typeface="Söhne"/>
              </a:rPr>
              <a:t>Enhancing overall customer experience</a:t>
            </a:r>
          </a:p>
          <a:p>
            <a:endParaRPr lang="en-US" dirty="0"/>
          </a:p>
        </p:txBody>
      </p:sp>
      <p:sp>
        <p:nvSpPr>
          <p:cNvPr id="17" name="Footer Placeholder 16">
            <a:extLst>
              <a:ext uri="{FF2B5EF4-FFF2-40B4-BE49-F238E27FC236}">
                <a16:creationId xmlns:a16="http://schemas.microsoft.com/office/drawing/2014/main" id="{51D17EAA-BAAD-6B17-CF45-131271883A11}"/>
              </a:ext>
            </a:extLst>
          </p:cNvPr>
          <p:cNvSpPr>
            <a:spLocks noGrp="1"/>
          </p:cNvSpPr>
          <p:nvPr>
            <p:ph type="ftr" sz="quarter" idx="11"/>
          </p:nvPr>
        </p:nvSpPr>
        <p:spPr/>
        <p:txBody>
          <a:bodyPr/>
          <a:lstStyle/>
          <a:p>
            <a:r>
              <a:rPr lang="en-US" dirty="0"/>
              <a:t>Scientific findings</a:t>
            </a:r>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4</a:t>
            </a:fld>
            <a:endParaRPr lang="en-US" dirty="0"/>
          </a:p>
        </p:txBody>
      </p:sp>
    </p:spTree>
    <p:extLst>
      <p:ext uri="{BB962C8B-B14F-4D97-AF65-F5344CB8AC3E}">
        <p14:creationId xmlns:p14="http://schemas.microsoft.com/office/powerpoint/2010/main" val="22490313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a:xfrm>
            <a:off x="835370" y="365126"/>
            <a:ext cx="10515601" cy="898596"/>
          </a:xfrm>
        </p:spPr>
        <p:txBody>
          <a:bodyPr/>
          <a:lstStyle/>
          <a:p>
            <a:r>
              <a:rPr lang="en-US" b="1" i="0" dirty="0">
                <a:effectLst/>
                <a:latin typeface="Söhne"/>
              </a:rPr>
              <a:t>Research Findings Overview</a:t>
            </a:r>
            <a:endParaRPr lang="en-US" dirty="0"/>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147010" y="3429000"/>
            <a:ext cx="10515601" cy="551364"/>
          </a:xfrm>
        </p:spPr>
        <p:txBody>
          <a:bodyPr/>
          <a:lstStyle/>
          <a:p>
            <a:pPr algn="l">
              <a:buFont typeface="+mj-lt"/>
              <a:buAutoNum type="arabicPeriod"/>
            </a:pPr>
            <a:r>
              <a:rPr lang="en-US" b="0" i="0" dirty="0">
                <a:solidFill>
                  <a:srgbClr val="ADBAC7"/>
                </a:solidFill>
                <a:effectLst/>
                <a:latin typeface="-apple-system"/>
              </a:rPr>
              <a:t>The dataset includes 1898 orders, well-distributed across various restaurants and cuisines.</a:t>
            </a:r>
          </a:p>
          <a:p>
            <a:pPr algn="l">
              <a:buFont typeface="+mj-lt"/>
              <a:buAutoNum type="arabicPeriod"/>
            </a:pPr>
            <a:r>
              <a:rPr lang="en-US" b="0" i="0" dirty="0">
                <a:solidFill>
                  <a:srgbClr val="ADBAC7"/>
                </a:solidFill>
                <a:effectLst/>
                <a:latin typeface="-apple-system"/>
              </a:rPr>
              <a:t>The company generates revenue through restaurant charges, totaling $6166.3.</a:t>
            </a:r>
          </a:p>
          <a:p>
            <a:pPr algn="l">
              <a:buFont typeface="+mj-lt"/>
              <a:buAutoNum type="arabicPeriod"/>
            </a:pPr>
            <a:r>
              <a:rPr lang="en-US" b="0" i="0" dirty="0">
                <a:solidFill>
                  <a:srgbClr val="ADBAC7"/>
                </a:solidFill>
                <a:effectLst/>
                <a:latin typeface="-apple-system"/>
              </a:rPr>
              <a:t>Top-performing restaurants include Shake Shack, The Meatball Shop, and Blue Ribbon Sushi.</a:t>
            </a:r>
          </a:p>
          <a:p>
            <a:pPr algn="l">
              <a:buFont typeface="+mj-lt"/>
              <a:buAutoNum type="arabicPeriod"/>
            </a:pPr>
            <a:r>
              <a:rPr lang="en-US" b="0" i="0" dirty="0">
                <a:solidFill>
                  <a:srgbClr val="ADBAC7"/>
                </a:solidFill>
                <a:effectLst/>
                <a:latin typeface="-apple-system"/>
              </a:rPr>
              <a:t>29.24% of orders cost above $20, indicating potential opportunities for promotions.</a:t>
            </a:r>
          </a:p>
          <a:p>
            <a:pPr algn="l">
              <a:buFont typeface="+mj-lt"/>
              <a:buAutoNum type="arabicPeriod"/>
            </a:pPr>
            <a:r>
              <a:rPr lang="en-US" b="0" i="0" dirty="0">
                <a:solidFill>
                  <a:srgbClr val="ADBAC7"/>
                </a:solidFill>
                <a:effectLst/>
                <a:latin typeface="-apple-system"/>
              </a:rPr>
              <a:t>Delivery times vary, with 10.54% of orders taking more than 60 minutes.</a:t>
            </a:r>
          </a:p>
          <a:p>
            <a:pPr algn="l">
              <a:buFont typeface="+mj-lt"/>
              <a:buAutoNum type="arabicPeriod"/>
            </a:pPr>
            <a:r>
              <a:rPr lang="en-US" b="0" i="0" dirty="0">
                <a:solidFill>
                  <a:srgbClr val="ADBAC7"/>
                </a:solidFill>
                <a:effectLst/>
                <a:latin typeface="-apple-system"/>
              </a:rPr>
              <a:t>Shorter mean delivery time on weekends (22.0 mins) compared to weekdays (28.0 mins).</a:t>
            </a:r>
          </a:p>
          <a:p>
            <a:pPr algn="l">
              <a:buFont typeface="+mj-lt"/>
              <a:buAutoNum type="arabicPeriod"/>
            </a:pPr>
            <a:r>
              <a:rPr lang="en-US" b="0" i="0" dirty="0">
                <a:solidFill>
                  <a:srgbClr val="ADBAC7"/>
                </a:solidFill>
                <a:effectLst/>
                <a:latin typeface="-apple-system"/>
              </a:rPr>
              <a:t>The top three customers identified for discount vouchers show loyalty, suggesting the effectiveness of customer engagement initiatives.</a:t>
            </a:r>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p:txBody>
          <a:bodyPr/>
          <a:lstStyle/>
          <a:p>
            <a:r>
              <a:rPr lang="en-US" dirty="0"/>
              <a:t>Scientific findings</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5</a:t>
            </a:fld>
            <a:endParaRPr lang="en-US" dirty="0"/>
          </a:p>
        </p:txBody>
      </p:sp>
    </p:spTree>
    <p:extLst>
      <p:ext uri="{BB962C8B-B14F-4D97-AF65-F5344CB8AC3E}">
        <p14:creationId xmlns:p14="http://schemas.microsoft.com/office/powerpoint/2010/main" val="30490257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b="1" i="0" dirty="0">
                <a:effectLst/>
                <a:latin typeface="Söhne"/>
              </a:rPr>
              <a:t>Tools Used</a:t>
            </a:r>
            <a:endParaRPr lang="en-US" dirty="0"/>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1864930" y="2052386"/>
            <a:ext cx="9123911" cy="2307568"/>
          </a:xfrm>
        </p:spPr>
        <p:txBody>
          <a:bodyPr/>
          <a:lstStyle/>
          <a:p>
            <a:pPr algn="l">
              <a:buFont typeface="Arial" panose="020B0604020202020204" pitchFamily="34" charset="0"/>
              <a:buChar char="•"/>
            </a:pPr>
            <a:r>
              <a:rPr lang="en-US" b="0" i="0" dirty="0" err="1">
                <a:solidFill>
                  <a:srgbClr val="D1D5DB"/>
                </a:solidFill>
                <a:effectLst/>
                <a:latin typeface="Söhne"/>
              </a:rPr>
              <a:t>Jupyter</a:t>
            </a:r>
            <a:r>
              <a:rPr lang="en-US" b="0" i="0" dirty="0">
                <a:solidFill>
                  <a:srgbClr val="D1D5DB"/>
                </a:solidFill>
                <a:effectLst/>
                <a:latin typeface="Söhne"/>
              </a:rPr>
              <a:t> Notebooks, Python, Pandas, NumPy, and Matplotlib</a:t>
            </a:r>
          </a:p>
          <a:p>
            <a:pPr algn="l">
              <a:buFont typeface="Arial" panose="020B0604020202020204" pitchFamily="34" charset="0"/>
              <a:buChar char="•"/>
            </a:pPr>
            <a:r>
              <a:rPr lang="en-US" b="0" i="0" dirty="0">
                <a:solidFill>
                  <a:srgbClr val="D1D5DB"/>
                </a:solidFill>
                <a:effectLst/>
                <a:latin typeface="Söhne"/>
              </a:rPr>
              <a:t>Effective for data manipulation and visualization</a:t>
            </a:r>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p:txBody>
          <a:bodyPr/>
          <a:lstStyle/>
          <a:p>
            <a:r>
              <a:rPr lang="en-US" dirty="0"/>
              <a:t>Scientific findings</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6</a:t>
            </a:fld>
            <a:endParaRPr lang="en-US" dirty="0"/>
          </a:p>
        </p:txBody>
      </p:sp>
    </p:spTree>
    <p:extLst>
      <p:ext uri="{BB962C8B-B14F-4D97-AF65-F5344CB8AC3E}">
        <p14:creationId xmlns:p14="http://schemas.microsoft.com/office/powerpoint/2010/main" val="35423843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b="1" i="0" dirty="0">
                <a:effectLst/>
                <a:latin typeface="Söhne"/>
              </a:rPr>
              <a:t>Implications and Future Research</a:t>
            </a:r>
            <a:endParaRPr lang="en-US" dirty="0"/>
          </a:p>
        </p:txBody>
      </p:sp>
      <p:sp>
        <p:nvSpPr>
          <p:cNvPr id="5" name="Text Placeholder 4">
            <a:extLst>
              <a:ext uri="{FF2B5EF4-FFF2-40B4-BE49-F238E27FC236}">
                <a16:creationId xmlns:a16="http://schemas.microsoft.com/office/drawing/2014/main" id="{8D99B8E1-044C-B1DF-0949-80D67925F556}"/>
              </a:ext>
            </a:extLst>
          </p:cNvPr>
          <p:cNvSpPr>
            <a:spLocks noGrp="1"/>
          </p:cNvSpPr>
          <p:nvPr>
            <p:ph type="body" sz="quarter" idx="35"/>
          </p:nvPr>
        </p:nvSpPr>
        <p:spPr>
          <a:xfrm>
            <a:off x="1864930" y="2052386"/>
            <a:ext cx="9123911" cy="2307568"/>
          </a:xfrm>
        </p:spPr>
        <p:txBody>
          <a:bodyPr/>
          <a:lstStyle/>
          <a:p>
            <a:pPr algn="l">
              <a:buFont typeface="Arial" panose="020B0604020202020204" pitchFamily="34" charset="0"/>
              <a:buChar char="•"/>
            </a:pPr>
            <a:r>
              <a:rPr lang="en-US" b="0" i="0" dirty="0">
                <a:solidFill>
                  <a:srgbClr val="D1D5DB"/>
                </a:solidFill>
                <a:effectLst/>
                <a:latin typeface="Söhne"/>
              </a:rPr>
              <a:t>Implications for improving customer engagement, operational efficiency, and promotional strategies for uber eats, </a:t>
            </a:r>
            <a:r>
              <a:rPr lang="en-US" b="0" i="0" dirty="0" err="1">
                <a:solidFill>
                  <a:srgbClr val="D1D5DB"/>
                </a:solidFill>
                <a:effectLst/>
                <a:latin typeface="Söhne"/>
              </a:rPr>
              <a:t>grubhub</a:t>
            </a:r>
            <a:r>
              <a:rPr lang="en-US" b="0" i="0" dirty="0">
                <a:solidFill>
                  <a:srgbClr val="D1D5DB"/>
                </a:solidFill>
                <a:effectLst/>
                <a:latin typeface="Söhne"/>
              </a:rPr>
              <a:t> or </a:t>
            </a:r>
            <a:r>
              <a:rPr lang="en-US" b="0" i="0" dirty="0" err="1">
                <a:solidFill>
                  <a:srgbClr val="D1D5DB"/>
                </a:solidFill>
                <a:effectLst/>
                <a:latin typeface="Söhne"/>
              </a:rPr>
              <a:t>doordash</a:t>
            </a:r>
            <a:endParaRPr lang="en-US" b="0" i="0" dirty="0">
              <a:solidFill>
                <a:srgbClr val="D1D5DB"/>
              </a:solidFill>
              <a:effectLst/>
              <a:latin typeface="Söhne"/>
            </a:endParaRPr>
          </a:p>
          <a:p>
            <a:pPr algn="l">
              <a:buFont typeface="Arial" panose="020B0604020202020204" pitchFamily="34" charset="0"/>
              <a:buChar char="•"/>
            </a:pPr>
            <a:r>
              <a:rPr lang="en-US" dirty="0">
                <a:solidFill>
                  <a:srgbClr val="D1D5DB"/>
                </a:solidFill>
                <a:latin typeface="Söhne"/>
              </a:rPr>
              <a:t>Future research on</a:t>
            </a:r>
            <a:r>
              <a:rPr lang="en-US" b="0" i="0" dirty="0">
                <a:solidFill>
                  <a:srgbClr val="D1D5DB"/>
                </a:solidFill>
                <a:effectLst/>
                <a:latin typeface="Söhne"/>
              </a:rPr>
              <a:t> optimizing food preparation times, enhancing user experience, and exploring new cuisine types</a:t>
            </a:r>
          </a:p>
          <a:p>
            <a:endParaRPr lang="en-US" dirty="0"/>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p:txBody>
          <a:bodyPr/>
          <a:lstStyle/>
          <a:p>
            <a:r>
              <a:rPr lang="en-US" dirty="0"/>
              <a:t>Scientific findings</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7</a:t>
            </a:fld>
            <a:endParaRPr lang="en-US" dirty="0"/>
          </a:p>
        </p:txBody>
      </p:sp>
    </p:spTree>
    <p:extLst>
      <p:ext uri="{BB962C8B-B14F-4D97-AF65-F5344CB8AC3E}">
        <p14:creationId xmlns:p14="http://schemas.microsoft.com/office/powerpoint/2010/main" val="16206782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p:txBody>
          <a:bodyPr/>
          <a:lstStyle/>
          <a:p>
            <a:r>
              <a:rPr lang="en-US" dirty="0"/>
              <a:t>Thank you</a:t>
            </a:r>
          </a:p>
        </p:txBody>
      </p:sp>
      <p:sp>
        <p:nvSpPr>
          <p:cNvPr id="3" name="Text Placeholder 2">
            <a:extLst>
              <a:ext uri="{FF2B5EF4-FFF2-40B4-BE49-F238E27FC236}">
                <a16:creationId xmlns:a16="http://schemas.microsoft.com/office/drawing/2014/main" id="{16F47B4A-0538-FAD8-7A24-931BA48AE070}"/>
              </a:ext>
            </a:extLst>
          </p:cNvPr>
          <p:cNvSpPr>
            <a:spLocks noGrp="1"/>
          </p:cNvSpPr>
          <p:nvPr>
            <p:ph type="body" sz="quarter" idx="13"/>
          </p:nvPr>
        </p:nvSpPr>
        <p:spPr/>
        <p:txBody>
          <a:bodyPr/>
          <a:lstStyle/>
          <a:p>
            <a:r>
              <a:rPr lang="en-US" dirty="0"/>
              <a:t>Gemima Lydie W</a:t>
            </a:r>
          </a:p>
          <a:p>
            <a:r>
              <a:rPr lang="en-US" dirty="0"/>
              <a:t>wembalongeg@wit.edu</a:t>
            </a:r>
          </a:p>
          <a:p>
            <a:endParaRPr lang="en-US" dirty="0"/>
          </a:p>
        </p:txBody>
      </p:sp>
      <p:sp>
        <p:nvSpPr>
          <p:cNvPr id="6" name="Footer Placeholder 5">
            <a:extLst>
              <a:ext uri="{FF2B5EF4-FFF2-40B4-BE49-F238E27FC236}">
                <a16:creationId xmlns:a16="http://schemas.microsoft.com/office/drawing/2014/main" id="{8CE2A5A3-7F4E-23A2-DAD7-C562FEDBBE76}"/>
              </a:ext>
            </a:extLst>
          </p:cNvPr>
          <p:cNvSpPr>
            <a:spLocks noGrp="1"/>
          </p:cNvSpPr>
          <p:nvPr>
            <p:ph type="ftr" sz="quarter" idx="11"/>
          </p:nvPr>
        </p:nvSpPr>
        <p:spPr/>
        <p:txBody>
          <a:bodyPr/>
          <a:lstStyle/>
          <a:p>
            <a:r>
              <a:rPr lang="en-US" dirty="0"/>
              <a:t>Scientific findings</a:t>
            </a:r>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a:lstStyle/>
          <a:p>
            <a:fld id="{FE024F78-56A6-7740-B68D-8D4D026EDF3F}" type="slidenum">
              <a:rPr lang="en-US" smtClean="0"/>
              <a:pPr/>
              <a:t>8</a:t>
            </a:fld>
            <a:endParaRPr lang="en-US" dirty="0"/>
          </a:p>
        </p:txBody>
      </p:sp>
    </p:spTree>
    <p:extLst>
      <p:ext uri="{BB962C8B-B14F-4D97-AF65-F5344CB8AC3E}">
        <p14:creationId xmlns:p14="http://schemas.microsoft.com/office/powerpoint/2010/main" val="7900245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b="1" i="0" dirty="0">
                <a:effectLst/>
                <a:latin typeface="Söhne"/>
              </a:rPr>
              <a:t>Demo</a:t>
            </a:r>
            <a:endParaRPr lang="en-US" dirty="0"/>
          </a:p>
        </p:txBody>
      </p:sp>
      <p:sp>
        <p:nvSpPr>
          <p:cNvPr id="3" name="Text Placeholder 2">
            <a:extLst>
              <a:ext uri="{FF2B5EF4-FFF2-40B4-BE49-F238E27FC236}">
                <a16:creationId xmlns:a16="http://schemas.microsoft.com/office/drawing/2014/main" id="{8D1CE76A-8255-CCDE-9E27-EDF3F5B73F48}"/>
              </a:ext>
            </a:extLst>
          </p:cNvPr>
          <p:cNvSpPr>
            <a:spLocks noGrp="1"/>
          </p:cNvSpPr>
          <p:nvPr>
            <p:ph type="body" sz="quarter" idx="30"/>
          </p:nvPr>
        </p:nvSpPr>
        <p:spPr>
          <a:xfrm>
            <a:off x="1147010" y="2841712"/>
            <a:ext cx="10515601" cy="1138652"/>
          </a:xfrm>
        </p:spPr>
        <p:txBody>
          <a:bodyPr/>
          <a:lstStyle/>
          <a:p>
            <a:r>
              <a:rPr lang="en-US" dirty="0">
                <a:hlinkClick r:id="rId2" action="ppaction://hlinkfile"/>
              </a:rPr>
              <a:t>Link</a:t>
            </a:r>
            <a:r>
              <a:rPr lang="en-US" dirty="0"/>
              <a:t> to Project</a:t>
            </a:r>
          </a:p>
        </p:txBody>
      </p:sp>
      <p:sp>
        <p:nvSpPr>
          <p:cNvPr id="8" name="Footer Placeholder 7">
            <a:extLst>
              <a:ext uri="{FF2B5EF4-FFF2-40B4-BE49-F238E27FC236}">
                <a16:creationId xmlns:a16="http://schemas.microsoft.com/office/drawing/2014/main" id="{1551A61E-D0BA-E69D-4187-64D7E6E9DAD7}"/>
              </a:ext>
            </a:extLst>
          </p:cNvPr>
          <p:cNvSpPr>
            <a:spLocks noGrp="1"/>
          </p:cNvSpPr>
          <p:nvPr>
            <p:ph type="ftr" sz="quarter" idx="11"/>
          </p:nvPr>
        </p:nvSpPr>
        <p:spPr/>
        <p:txBody>
          <a:bodyPr/>
          <a:lstStyle/>
          <a:p>
            <a:r>
              <a:rPr lang="en-US" dirty="0"/>
              <a:t>Scientific findings</a:t>
            </a:r>
          </a:p>
        </p:txBody>
      </p:sp>
      <p:sp>
        <p:nvSpPr>
          <p:cNvPr id="7" name="Slide Number Placeholder 6">
            <a:extLst>
              <a:ext uri="{FF2B5EF4-FFF2-40B4-BE49-F238E27FC236}">
                <a16:creationId xmlns:a16="http://schemas.microsoft.com/office/drawing/2014/main" id="{F872ADF4-FCCD-5389-909C-60848BFEA662}"/>
              </a:ext>
            </a:extLst>
          </p:cNvPr>
          <p:cNvSpPr>
            <a:spLocks noGrp="1"/>
          </p:cNvSpPr>
          <p:nvPr>
            <p:ph type="sldNum" sz="quarter" idx="12"/>
          </p:nvPr>
        </p:nvSpPr>
        <p:spPr/>
        <p:txBody>
          <a:bodyPr/>
          <a:lstStyle/>
          <a:p>
            <a:fld id="{FE024F78-56A6-7740-B68D-8D4D026EDF3F}" type="slidenum">
              <a:rPr lang="en-US" smtClean="0"/>
              <a:pPr/>
              <a:t>9</a:t>
            </a:fld>
            <a:endParaRPr lang="en-US" dirty="0"/>
          </a:p>
        </p:txBody>
      </p:sp>
    </p:spTree>
    <p:extLst>
      <p:ext uri="{BB962C8B-B14F-4D97-AF65-F5344CB8AC3E}">
        <p14:creationId xmlns:p14="http://schemas.microsoft.com/office/powerpoint/2010/main" val="2721616193"/>
      </p:ext>
    </p:extLst>
  </p:cSld>
  <p:clrMapOvr>
    <a:masterClrMapping/>
  </p:clrMapOvr>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cientific-Findings_WAC_CP_v10" id="{DFB4E90D-091B-45B9-9CB3-B93AA2CDF265}" vid="{C9138B91-C486-4852-8AB0-95D8040FA95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D9DD645B-D823-4D85-A8AC-AFAC8212B2F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86D7367-F508-4F80-B02C-79260B726607}">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4C44BFB8-0B48-48D5-A0BA-9317960E8F6C}">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{73AEBD9A-C7E2-4ECB-A96A-9D4C6726F14C}tf11936837_win32</Template>
  <TotalTime>31</TotalTime>
  <Words>370</Words>
  <Application>Microsoft Office PowerPoint</Application>
  <PresentationFormat>Widescreen</PresentationFormat>
  <Paragraphs>54</Paragraphs>
  <Slides>9</Slides>
  <Notes>1</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9</vt:i4>
      </vt:variant>
    </vt:vector>
  </HeadingPairs>
  <TitlesOfParts>
    <vt:vector size="18" baseType="lpstr">
      <vt:lpstr>-apple-system</vt:lpstr>
      <vt:lpstr>Arial</vt:lpstr>
      <vt:lpstr>Arial Nova</vt:lpstr>
      <vt:lpstr>Biome</vt:lpstr>
      <vt:lpstr>Biome Light</vt:lpstr>
      <vt:lpstr>Calibri</vt:lpstr>
      <vt:lpstr>Segoe UI</vt:lpstr>
      <vt:lpstr>Söhne</vt:lpstr>
      <vt:lpstr>Office Theme</vt:lpstr>
      <vt:lpstr>FoodHub Data Analysis</vt:lpstr>
      <vt:lpstr>Introduction</vt:lpstr>
      <vt:lpstr>Dataset Overview</vt:lpstr>
      <vt:lpstr>Research Questions and Purpose</vt:lpstr>
      <vt:lpstr>Research Findings Overview</vt:lpstr>
      <vt:lpstr>Tools Used</vt:lpstr>
      <vt:lpstr>Implications and Future Research</vt:lpstr>
      <vt:lpstr>Thank you</vt:lpstr>
      <vt:lpstr>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FoodHub Data Analysis</dc:title>
  <dc:creator>Liyah Wembs</dc:creator>
  <cp:lastModifiedBy>Liyah Wembs</cp:lastModifiedBy>
  <cp:revision>2</cp:revision>
  <dcterms:created xsi:type="dcterms:W3CDTF">2023-12-12T22:10:18Z</dcterms:created>
  <dcterms:modified xsi:type="dcterms:W3CDTF">2023-12-12T22:41:54Z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